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8"/>
  </p:notesMasterIdLst>
  <p:handoutMasterIdLst>
    <p:handoutMasterId r:id="rId29"/>
  </p:handoutMasterIdLst>
  <p:sldIdLst>
    <p:sldId id="339" r:id="rId3"/>
    <p:sldId id="884" r:id="rId4"/>
    <p:sldId id="857" r:id="rId5"/>
    <p:sldId id="859" r:id="rId6"/>
    <p:sldId id="874" r:id="rId7"/>
    <p:sldId id="876" r:id="rId8"/>
    <p:sldId id="875" r:id="rId9"/>
    <p:sldId id="864" r:id="rId10"/>
    <p:sldId id="858" r:id="rId11"/>
    <p:sldId id="861" r:id="rId12"/>
    <p:sldId id="866" r:id="rId13"/>
    <p:sldId id="863" r:id="rId14"/>
    <p:sldId id="868" r:id="rId15"/>
    <p:sldId id="878" r:id="rId16"/>
    <p:sldId id="877" r:id="rId17"/>
    <p:sldId id="880" r:id="rId18"/>
    <p:sldId id="869" r:id="rId19"/>
    <p:sldId id="871" r:id="rId20"/>
    <p:sldId id="870" r:id="rId21"/>
    <p:sldId id="872" r:id="rId22"/>
    <p:sldId id="879" r:id="rId23"/>
    <p:sldId id="856" r:id="rId24"/>
    <p:sldId id="882" r:id="rId25"/>
    <p:sldId id="885" r:id="rId26"/>
    <p:sldId id="883" r:id="rId2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enecker, Petrice B." initials="LPB" lastIdx="8" clrIdx="0"/>
  <p:cmAuthor id="2" name="Charlotte Jeans" initials="" lastIdx="2" clrIdx="1"/>
  <p:cmAuthor id="3" name="Duche, Soundia" initials="DS" lastIdx="9" clrIdx="2"/>
  <p:cmAuthor id="4" name="Permana, Paska" initials="PP" lastIdx="7" clrIdx="3">
    <p:extLst>
      <p:ext uri="{19B8F6BF-5375-455C-9EA6-DF929625EA0E}">
        <p15:presenceInfo xmlns:p15="http://schemas.microsoft.com/office/powerpoint/2012/main" userId="S::Paska.Permana@va.gov::f31a74e4-b1bb-4819-934d-606e11a2f4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1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5209" autoAdjust="0"/>
  </p:normalViewPr>
  <p:slideViewPr>
    <p:cSldViewPr>
      <p:cViewPr varScale="1">
        <p:scale>
          <a:sx n="73" d="100"/>
          <a:sy n="73" d="100"/>
        </p:scale>
        <p:origin x="21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52" y="108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2266" tIns="46134" rIns="92266" bIns="46134" rtlCol="0" anchor="b"/>
          <a:lstStyle>
            <a:lvl1pPr algn="r">
              <a:defRPr sz="1100"/>
            </a:lvl1pPr>
          </a:lstStyle>
          <a:p>
            <a:fld id="{8D1F3C7B-FC70-4711-BC45-E540C48E6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5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2266" tIns="46134" rIns="92266" bIns="4613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2266" tIns="46134" rIns="92266" bIns="46134" rtlCol="0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3438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6" tIns="46134" rIns="92266" bIns="461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2266" tIns="46134" rIns="92266" bIns="461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2266" tIns="46134" rIns="92266" bIns="4613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2266" tIns="46134" rIns="92266" bIns="46134" rtlCol="0" anchor="b"/>
          <a:lstStyle>
            <a:lvl1pPr algn="r">
              <a:defRPr sz="1100"/>
            </a:lvl1pPr>
          </a:lstStyle>
          <a:p>
            <a:fld id="{D34EA58A-39E5-4D21-9D36-B59FED999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8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8AC77-AA18-4B2E-A059-F88CAA9F383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788EF4B-E83E-41AA-B4C9-8C7E840CF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8B207EB-7CE2-4773-95AF-CFC6D5375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1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6FF1EEA-03B1-4746-B1FF-6B8C699D1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1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EA58A-39E5-4D21-9D36-B59FED999BA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910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6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8B46058-5271-4BAD-9947-4D7C99938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55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EA58A-39E5-4D21-9D36-B59FED999BA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ECE69F1-8A15-4B93-931A-4FD2F6B56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5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31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38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1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89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88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3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78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64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7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4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5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3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6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2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2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34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2" descr="Z:\Identity\Logo\R&amp;Dhoriz.jpg"/>
          <p:cNvPicPr>
            <a:picLocks noChangeAspect="1" noChangeArrowheads="1"/>
          </p:cNvPicPr>
          <p:nvPr userDrawn="1"/>
        </p:nvPicPr>
        <p:blipFill>
          <a:blip r:embed="rId3"/>
          <a:srcRect l="16805"/>
          <a:stretch>
            <a:fillRect/>
          </a:stretch>
        </p:blipFill>
        <p:spPr bwMode="auto">
          <a:xfrm>
            <a:off x="177272" y="6229568"/>
            <a:ext cx="1882309" cy="43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39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E8A3-0B55-4236-8A4D-259D1AF6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7B8B8-65ED-460B-8828-6B0F85F8B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6DDC-74CB-4CA1-AA1A-F4338C00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D23-F2B6-4EA1-B40D-2719715B94BA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8F2F7-1976-4A60-9405-F7E8B575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6DA8-0774-4A38-ADF0-6DF0FE1E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69F5-C71E-453C-BF56-5887B46D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D1B89-0C3B-4C7E-86EA-9EB3D159C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5D92A-AF3D-4B29-9CDF-33C42D5F2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34114-0FBF-4D90-B13A-E426254A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AD70-717D-4E7D-8A56-0BB4F35EA7E4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6BE5B-958A-4BAC-81D9-71484E48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9BDF-4CEF-4A57-9B21-C43D6999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0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E7F5-E891-4DE9-8072-A520C61F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6938-0798-4DAF-8CF0-84DAC3BDB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581BE-20CF-47CD-95A1-D9BE5819B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FB1FD-E982-4F32-B5DB-F9726AC73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04D72-61E4-449A-8A1B-BF60D56B2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62C63-E104-41EC-B371-E23E3438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0A55-A482-42B5-BC73-68433B86F4B0}" type="datetime1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3C39B-A17B-4E2D-85E8-FCE49CB1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6C1BD-A7F6-4EB7-BDD5-8E4DBCE7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6F71-7D27-4F6A-AB10-A8EFD87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CD9C6-164A-421F-AD31-CCC29694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C98B-3080-4DA4-84C9-D1E17CFDC54F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C00ED-4398-48D4-96F0-DE8750A3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5E09B-761F-46FB-8AC0-1381DC1C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72EBF-9B9A-4E6D-8E45-3D7C4BB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B75-54F1-4F0B-A620-2B38A97DBA07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EB198-C0C8-458E-A005-1C258312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94456-A3AF-4810-A479-C9050B49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B83B-B7FA-493D-B7CD-2958A0C7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E9CB7-9245-46A8-A946-F0BFDD880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328F5-A525-4957-8983-6852AD0F0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E3100-FC5F-4F45-9B87-587A758E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C942-18D1-47B6-8F81-E2FBE0370710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76C77-C7E4-4202-AA32-DFB69D54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E5AD4-26E0-448B-AD48-7DB344C6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4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2B03-750C-4E03-AFCC-D5D5C84F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E7802-86AE-4E6B-B11E-1A65E0A3D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DCE42-1FC0-4AA6-9A8B-9FF0ADCA5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DCF3C-C7A1-4B40-AD07-039A7900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0A9-1E79-4D01-9AF3-4C81DF918938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A65F5-24A8-4D71-94C1-07CC073F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D0DCE-4D93-4127-A949-9B07FD96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62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71B7-1B9C-4530-88D4-C59216D8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57F6E-D1FD-4D95-BD81-B5CE8D5CA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02F81-FA72-4AE6-B366-D472DDC7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842-A2FF-45A7-BE85-154CECE9EA6B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0896C-4EA6-45AF-A362-CE2240E7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D6BC0-B7C4-4F81-9F63-E2F33B03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0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10D64-42B5-4EDA-AC2B-B1026D3BF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5DF44-3F2B-4EB0-99D4-5412D3A7F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AF4D6-20E2-4D1B-A6CF-9E8EFB2D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8E3E-255A-40C0-B86E-91DE27A1087D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5E90A-9E38-4775-8E9F-C4AF33B5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0E362-9AF3-4100-A48E-19311CAB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8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8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200"/>
            </a:lvl3pPr>
            <a:lvl4pPr>
              <a:spcAft>
                <a:spcPts val="1200"/>
              </a:spcAft>
              <a:defRPr sz="2200"/>
            </a:lvl4pPr>
            <a:lvl5pPr>
              <a:spcAft>
                <a:spcPts val="12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831958" y="1927805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200"/>
            </a:lvl3pPr>
            <a:lvl4pPr>
              <a:spcAft>
                <a:spcPts val="1200"/>
              </a:spcAft>
              <a:defRPr sz="2200"/>
            </a:lvl4pPr>
            <a:lvl5pPr>
              <a:spcAft>
                <a:spcPts val="12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26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1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71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50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CF30-4A3C-4F86-82EA-EEC613BE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0F95F-4C70-4269-B583-94DAD6FA8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F416E-0934-43F3-8975-2929D5ED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31C-699F-49B6-8568-C2277C8BDA27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99F5F-C777-41FD-A350-B134C64A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2660-2A19-4F23-BCAC-A2BB0945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FFF8-1D50-4F42-93F5-1C7A4EA2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A299-0BE5-43C5-91CA-4D8689B39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4B579-3E39-4260-A46F-A0107D2F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5A3A-01B3-4BF1-B0FF-89DD4C865A76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11017-6CBB-416E-9BE2-5ABDF4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DB5D7-11FE-489E-BFB3-06D799B2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3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AA7E0-E3CB-4C32-875A-8D043B9E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0D130-137E-4CBF-9441-94AEC883F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C5717-5FA7-4FC5-9036-DF0C2636A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FA624-8311-4895-9D3C-232AF6F4DE5D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714B-33FD-432E-83CF-C83A885D8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6016-977D-4688-9492-2385D559D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F51A-89D4-4CA9-B3EC-70151C00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2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va.gov/resources/policies/faq-search.cf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research.va.gov/resources/policies/human_research.cf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Questionmark.sv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.va.gov/programs/orppe/policy/draft/default.cfm" TargetMode="External"/><Relationship Id="rId3" Type="http://schemas.openxmlformats.org/officeDocument/2006/relationships/hyperlink" Target="https://www.research.va.gov/resources/policies/default.cfm" TargetMode="External"/><Relationship Id="rId7" Type="http://schemas.openxmlformats.org/officeDocument/2006/relationships/hyperlink" Target="https://www.research.va.gov/programs/orppe/education/webinars/default.cf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.va.gov/programs/orppe/education/tools.cfm" TargetMode="External"/><Relationship Id="rId11" Type="http://schemas.openxmlformats.org/officeDocument/2006/relationships/hyperlink" Target="https://www.va.gov/vhapublications/" TargetMode="External"/><Relationship Id="rId5" Type="http://schemas.openxmlformats.org/officeDocument/2006/relationships/hyperlink" Target="https://www.research.va.gov/programs/orppe/default.cfm" TargetMode="External"/><Relationship Id="rId10" Type="http://schemas.openxmlformats.org/officeDocument/2006/relationships/hyperlink" Target="https://www.research.va.gov/programs/orppe/vairrs/default.cfm" TargetMode="External"/><Relationship Id="rId4" Type="http://schemas.openxmlformats.org/officeDocument/2006/relationships/hyperlink" Target="https://www.research.va.gov/resources/policies/faq-search.cfm" TargetMode="External"/><Relationship Id="rId9" Type="http://schemas.openxmlformats.org/officeDocument/2006/relationships/hyperlink" Target="https://www.research.va.gov/programs/orppe/single_irb.cf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.va.gov/programs/orppe/education/webinars/archives.cf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va.gov/resources/policies/human_research.cf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.va.gov/resources/policies/faq-search.cfm" TargetMode="External"/><Relationship Id="rId4" Type="http://schemas.openxmlformats.org/officeDocument/2006/relationships/hyperlink" Target="https://www.research.va.gov/programs/orppe/education/tools.cf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videxpandedcoord@va.gov" TargetMode="External"/><Relationship Id="rId7" Type="http://schemas.openxmlformats.org/officeDocument/2006/relationships/hyperlink" Target="mailto:vhacoordregulatory@v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IRRS@VA.gov" TargetMode="External"/><Relationship Id="rId5" Type="http://schemas.openxmlformats.org/officeDocument/2006/relationships/hyperlink" Target="mailto:IRBRelianceandSIRBExceptions@va.gov" TargetMode="External"/><Relationship Id="rId4" Type="http://schemas.openxmlformats.org/officeDocument/2006/relationships/hyperlink" Target="mailto:ORDCOVIDresearchregulatory@v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86480" y="2667000"/>
            <a:ext cx="8957520" cy="1981200"/>
          </a:xfrm>
        </p:spPr>
        <p:txBody>
          <a:bodyPr>
            <a:noAutofit/>
          </a:bodyPr>
          <a:lstStyle/>
          <a:p>
            <a:pPr marL="4763" indent="-4763">
              <a:spcBef>
                <a:spcPct val="20000"/>
              </a:spcBef>
              <a:defRPr/>
            </a:pP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r>
              <a:rPr lang="en-US" sz="2400" spc="100" dirty="0">
                <a:latin typeface="Tahoma" pitchFamily="34" charset="0"/>
                <a:cs typeface="Tahoma" pitchFamily="34" charset="0"/>
              </a:rPr>
              <a:t>New Year, New Platform:  Let’s Make Sure it Works</a:t>
            </a: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r>
              <a:rPr lang="en-US" sz="2000" spc="100" dirty="0">
                <a:latin typeface="Tahoma" pitchFamily="34" charset="0"/>
                <a:cs typeface="Tahoma" pitchFamily="34" charset="0"/>
              </a:rPr>
              <a:t>Focus on ORPP&amp;E Resources for the Field</a:t>
            </a:r>
            <a:br>
              <a:rPr lang="en-US" sz="2400" spc="100" dirty="0">
                <a:latin typeface="Tahoma" pitchFamily="34" charset="0"/>
                <a:cs typeface="Tahoma" pitchFamily="34" charset="0"/>
              </a:rPr>
            </a:br>
            <a:endParaRPr lang="en-US" sz="2400" b="0" spc="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0C288-813E-48CF-9733-3FE43E07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4517136"/>
            <a:ext cx="8558212" cy="1093088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endParaRPr lang="en-US" sz="2000" spc="100" dirty="0">
              <a:latin typeface="Tahoma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spc="100" dirty="0">
                <a:latin typeface="Tahoma" pitchFamily="34" charset="0"/>
              </a:rPr>
              <a:t>Soundia Duche, MA, MS	</a:t>
            </a:r>
            <a:r>
              <a:rPr lang="en-US" sz="2000" i="1" spc="100" dirty="0">
                <a:latin typeface="Tahoma" pitchFamily="34" charset="0"/>
              </a:rPr>
              <a:t>			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spc="100" dirty="0">
                <a:latin typeface="Tahoma" pitchFamily="34" charset="0"/>
              </a:rPr>
              <a:t>Director, Education &amp; Training			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spc="100" dirty="0">
                <a:latin typeface="Tahoma" pitchFamily="34" charset="0"/>
              </a:rPr>
              <a:t>ORPP&amp;E									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spc="100" dirty="0">
                <a:cs typeface="Calibri"/>
              </a:rPr>
              <a:t>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71640-5F5F-437F-B0D8-44F76DB47450}"/>
              </a:ext>
            </a:extLst>
          </p:cNvPr>
          <p:cNvSpPr txBox="1"/>
          <p:nvPr/>
        </p:nvSpPr>
        <p:spPr>
          <a:xfrm>
            <a:off x="5715000" y="5610225"/>
            <a:ext cx="3102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ＭＳ Ｐゴシック" pitchFamily="1" charset="-128"/>
                <a:cs typeface="Tahoma" pitchFamily="34" charset="0"/>
              </a:rPr>
              <a:t>February 2,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1CCD7-108A-4068-BD62-1A5F8A63EF09}"/>
              </a:ext>
            </a:extLst>
          </p:cNvPr>
          <p:cNvSpPr txBox="1"/>
          <p:nvPr/>
        </p:nvSpPr>
        <p:spPr>
          <a:xfrm>
            <a:off x="6120985" y="460725"/>
            <a:ext cx="2622965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Dial in (Main)</a:t>
            </a:r>
            <a:r>
              <a:rPr lang="en-US" sz="1200" dirty="0">
                <a:solidFill>
                  <a:schemeClr val="tx1"/>
                </a:solidFill>
              </a:rPr>
              <a:t>: (404) 397-1596</a:t>
            </a:r>
          </a:p>
          <a:p>
            <a:r>
              <a:rPr lang="en-US" sz="1200" dirty="0"/>
              <a:t>Attendee Access Code: 199-846-7461</a:t>
            </a:r>
          </a:p>
          <a:p>
            <a:r>
              <a:rPr lang="en-US" sz="1200" dirty="0"/>
              <a:t>Slides available on SharePoint:  </a:t>
            </a:r>
          </a:p>
          <a:p>
            <a:r>
              <a:rPr lang="en-US" sz="1200" dirty="0"/>
              <a:t>See link in Chat box</a:t>
            </a:r>
          </a:p>
        </p:txBody>
      </p:sp>
    </p:spTree>
    <p:extLst>
      <p:ext uri="{BB962C8B-B14F-4D97-AF65-F5344CB8AC3E}">
        <p14:creationId xmlns:p14="http://schemas.microsoft.com/office/powerpoint/2010/main" val="30140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885F-49E1-461E-A080-0973A28A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 Regulatory Mailbox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0D192-FE86-4FEE-92D7-B0EBFF0B6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 2019, ORPP&amp;E created a database to better track and analyze questions received from the field.</a:t>
            </a:r>
          </a:p>
          <a:p>
            <a:r>
              <a:rPr lang="en-US" sz="2000" dirty="0"/>
              <a:t>2019:  Responded to 242 questions sent to the Regulatory Mailbox.</a:t>
            </a:r>
          </a:p>
          <a:p>
            <a:r>
              <a:rPr lang="en-US" sz="2000" dirty="0"/>
              <a:t>Through October 31, 2020:  Responded to 416 questions sent to the Regulatory Mailbox.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368F70-60FE-49B0-9395-C730766E0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08097"/>
              </p:ext>
            </p:extLst>
          </p:nvPr>
        </p:nvGraphicFramePr>
        <p:xfrm>
          <a:off x="609600" y="3983450"/>
          <a:ext cx="7243483" cy="289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633">
                  <a:extLst>
                    <a:ext uri="{9D8B030D-6E8A-4147-A177-3AD203B41FA5}">
                      <a16:colId xmlns:a16="http://schemas.microsoft.com/office/drawing/2014/main" val="1527128745"/>
                    </a:ext>
                  </a:extLst>
                </a:gridCol>
                <a:gridCol w="4148850">
                  <a:extLst>
                    <a:ext uri="{9D8B030D-6E8A-4147-A177-3AD203B41FA5}">
                      <a16:colId xmlns:a16="http://schemas.microsoft.com/office/drawing/2014/main" val="2614718564"/>
                    </a:ext>
                  </a:extLst>
                </a:gridCol>
              </a:tblGrid>
              <a:tr h="370855">
                <a:tc>
                  <a:txBody>
                    <a:bodyPr/>
                    <a:lstStyle/>
                    <a:p>
                      <a:r>
                        <a:rPr lang="en-US" dirty="0"/>
                        <a:t>2019 Top 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 Top 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61050"/>
                  </a:ext>
                </a:extLst>
              </a:tr>
              <a:tr h="339950">
                <a:tc>
                  <a:txBody>
                    <a:bodyPr/>
                    <a:lstStyle/>
                    <a:p>
                      <a:r>
                        <a:rPr lang="en-US" sz="1600" dirty="0"/>
                        <a:t>Exempt (34)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Informed Consent (64)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1751"/>
                  </a:ext>
                </a:extLst>
              </a:tr>
              <a:tr h="339950">
                <a:tc>
                  <a:txBody>
                    <a:bodyPr/>
                    <a:lstStyle/>
                    <a:p>
                      <a:r>
                        <a:rPr lang="en-US" sz="1600" dirty="0"/>
                        <a:t>R&amp;D Committee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Recruitment (29)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034350"/>
                  </a:ext>
                </a:extLst>
              </a:tr>
              <a:tr h="339950">
                <a:tc>
                  <a:txBody>
                    <a:bodyPr/>
                    <a:lstStyle/>
                    <a:p>
                      <a:r>
                        <a:rPr lang="en-US" sz="1600" dirty="0"/>
                        <a:t>Informed Consent (27)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R&amp;D Committee (19)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97162"/>
                  </a:ext>
                </a:extLst>
              </a:tr>
              <a:tr h="339950">
                <a:tc>
                  <a:txBody>
                    <a:bodyPr/>
                    <a:lstStyle/>
                    <a:p>
                      <a:r>
                        <a:rPr lang="en-US" sz="1600" dirty="0"/>
                        <a:t>Recruitment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HRPP (23)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64838"/>
                  </a:ext>
                </a:extLst>
              </a:tr>
              <a:tr h="540627">
                <a:tc>
                  <a:txBody>
                    <a:bodyPr/>
                    <a:lstStyle/>
                    <a:p>
                      <a:r>
                        <a:rPr lang="en-US" sz="1600" dirty="0"/>
                        <a:t>Transition to 2018 Requirements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Exempt (18)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5743"/>
                  </a:ext>
                </a:extLst>
              </a:tr>
              <a:tr h="587187">
                <a:tc>
                  <a:txBody>
                    <a:bodyPr/>
                    <a:lstStyle/>
                    <a:p>
                      <a:r>
                        <a:rPr lang="en-US" sz="1600" dirty="0"/>
                        <a:t>Agreements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Agreements/Cooperative Research Provision (17 each)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5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54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0D192-FE86-4FEE-92D7-B0EBFF0B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3" y="1935650"/>
            <a:ext cx="4114798" cy="4190513"/>
          </a:xfrm>
        </p:spPr>
        <p:txBody>
          <a:bodyPr/>
          <a:lstStyle/>
          <a:p>
            <a:r>
              <a:rPr lang="en-US" sz="2000" dirty="0"/>
              <a:t>In September 2020, ORD’s regulatory mailbox database was updated to be able to also capture published FAQs found on the ORD Human Subject Policy and Guidance webpage.</a:t>
            </a:r>
          </a:p>
          <a:p>
            <a:r>
              <a:rPr lang="en-US" sz="2000" dirty="0"/>
              <a:t>Approximately 200 ORD FAQs were released on October 1, 2020.</a:t>
            </a:r>
          </a:p>
          <a:p>
            <a:r>
              <a:rPr lang="en-US" sz="2000" dirty="0"/>
              <a:t>An additional 150 FAQs contained in ORD guidance documents were released on December 15, 2020.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68118E-1722-491D-8E30-B96D784D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/>
          <a:lstStyle/>
          <a:p>
            <a:r>
              <a:rPr lang="en-US" dirty="0"/>
              <a:t>ORD Regulatory Mailbox Database v2.0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66C4F-34A6-4AE8-8C26-3F84E8A50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35650"/>
            <a:ext cx="4162238" cy="38161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D29646-CC51-460F-A6D1-BB8BECD0DF2C}"/>
              </a:ext>
            </a:extLst>
          </p:cNvPr>
          <p:cNvCxnSpPr/>
          <p:nvPr/>
        </p:nvCxnSpPr>
        <p:spPr>
          <a:xfrm>
            <a:off x="4572000" y="1752600"/>
            <a:ext cx="0" cy="502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18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00C975-7E04-48AF-B1CD-7DEE01FD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" y="529683"/>
            <a:ext cx="9062112" cy="6324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6C5115-81FD-4720-A8DB-89FAC2934582}"/>
              </a:ext>
            </a:extLst>
          </p:cNvPr>
          <p:cNvSpPr/>
          <p:nvPr/>
        </p:nvSpPr>
        <p:spPr>
          <a:xfrm>
            <a:off x="2819400" y="1542585"/>
            <a:ext cx="3276600" cy="19050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0E7413-8D8C-42D3-AE5C-297D4DF5E0F3}"/>
              </a:ext>
            </a:extLst>
          </p:cNvPr>
          <p:cNvSpPr/>
          <p:nvPr/>
        </p:nvSpPr>
        <p:spPr>
          <a:xfrm>
            <a:off x="6210300" y="1542585"/>
            <a:ext cx="2778456" cy="2514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214B7-C7A7-4CDB-913C-B1AE1EBAB216}"/>
              </a:ext>
            </a:extLst>
          </p:cNvPr>
          <p:cNvSpPr txBox="1"/>
          <p:nvPr/>
        </p:nvSpPr>
        <p:spPr>
          <a:xfrm>
            <a:off x="1308766" y="95896"/>
            <a:ext cx="6526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ORD Regulatory Mailbox/Searchable FAQ Database</a:t>
            </a:r>
          </a:p>
        </p:txBody>
      </p:sp>
    </p:spTree>
    <p:extLst>
      <p:ext uri="{BB962C8B-B14F-4D97-AF65-F5344CB8AC3E}">
        <p14:creationId xmlns:p14="http://schemas.microsoft.com/office/powerpoint/2010/main" val="9157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0D192-FE86-4FEE-92D7-B0EBFF0B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98" y="1935650"/>
            <a:ext cx="4021302" cy="4236550"/>
          </a:xfrm>
        </p:spPr>
        <p:txBody>
          <a:bodyPr/>
          <a:lstStyle/>
          <a:p>
            <a:r>
              <a:rPr lang="en-US" sz="2000" dirty="0"/>
              <a:t>Can be found here:  </a:t>
            </a:r>
            <a:r>
              <a:rPr lang="en-US" sz="1800" dirty="0">
                <a:hlinkClick r:id="rId3"/>
              </a:rPr>
              <a:t>https://www.research.va.gov/resources/policies/faq-search.cfm</a:t>
            </a:r>
            <a:r>
              <a:rPr lang="en-US" sz="1800" dirty="0"/>
              <a:t> or can be accessed from the </a:t>
            </a:r>
            <a:r>
              <a:rPr lang="en-US" sz="1800" dirty="0">
                <a:hlinkClick r:id="rId4"/>
              </a:rPr>
              <a:t>Human Research Policy and Guidance webpage.</a:t>
            </a:r>
            <a:endParaRPr lang="en-US" sz="1800" dirty="0"/>
          </a:p>
          <a:p>
            <a:r>
              <a:rPr lang="en-US" sz="1800" dirty="0"/>
              <a:t>342 records are included in the searchable FAQ database            (as of 12/31/2020).</a:t>
            </a:r>
          </a:p>
          <a:p>
            <a:r>
              <a:rPr lang="en-US" sz="2000" dirty="0"/>
              <a:t>Search methodology is based on matching key words used to tag each entry. </a:t>
            </a:r>
          </a:p>
          <a:p>
            <a:r>
              <a:rPr lang="en-US" sz="2000" dirty="0"/>
              <a:t>Search methodology allows for use of the Boolean search operator “AND”.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68118E-1722-491D-8E30-B96D784D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</p:spPr>
        <p:txBody>
          <a:bodyPr/>
          <a:lstStyle/>
          <a:p>
            <a:r>
              <a:rPr lang="en-US" dirty="0"/>
              <a:t>Searchable FAQs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17BCB-B799-458D-B820-ADE7C6161CC6}"/>
              </a:ext>
            </a:extLst>
          </p:cNvPr>
          <p:cNvCxnSpPr>
            <a:cxnSpLocks/>
          </p:cNvCxnSpPr>
          <p:nvPr/>
        </p:nvCxnSpPr>
        <p:spPr>
          <a:xfrm>
            <a:off x="4191000" y="1935650"/>
            <a:ext cx="0" cy="4647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0AB89CE-10EE-4C3A-A4F7-6DA958125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128" y="2016182"/>
            <a:ext cx="4493613" cy="40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4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AD53-B011-46AB-8E71-1054EF80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534400" cy="1249362"/>
          </a:xfrm>
        </p:spPr>
        <p:txBody>
          <a:bodyPr/>
          <a:lstStyle/>
          <a:p>
            <a:r>
              <a:rPr lang="en-US" sz="3300" dirty="0"/>
              <a:t>Getting a Hit/Multiple Hits from your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5E53-313A-4031-89C9-D9B5BA403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/>
            <a:r>
              <a:rPr lang="en-US" sz="2200" dirty="0"/>
              <a:t>Multiple key words and phrases are used to tag each entry.</a:t>
            </a:r>
          </a:p>
          <a:p>
            <a:pPr marL="171450" indent="-171450"/>
            <a:r>
              <a:rPr lang="en-US" sz="2200" dirty="0"/>
              <a:t>A “hit” occurs when the word entered into the search box matches </a:t>
            </a:r>
            <a:r>
              <a:rPr lang="en-US" sz="2200" u="sng" dirty="0"/>
              <a:t>all of </a:t>
            </a:r>
            <a:r>
              <a:rPr lang="en-US" sz="2200" dirty="0"/>
              <a:t>or </a:t>
            </a:r>
            <a:r>
              <a:rPr lang="en-US" sz="2200" u="sng" dirty="0"/>
              <a:t>a part of </a:t>
            </a:r>
            <a:r>
              <a:rPr lang="en-US" sz="2200" dirty="0"/>
              <a:t>a key word or phrase included in the database.</a:t>
            </a:r>
          </a:p>
          <a:p>
            <a:pPr marL="171450" indent="-171450"/>
            <a:r>
              <a:rPr lang="en-US" sz="2200" dirty="0"/>
              <a:t>If the word entered into the search box does not match one of the key words used to tag the FAQ, you will not get a hit.  For example:</a:t>
            </a:r>
          </a:p>
          <a:p>
            <a:pPr marL="571500" lvl="1" indent="-171450"/>
            <a:r>
              <a:rPr lang="en-US" sz="2000" dirty="0"/>
              <a:t>If the search term is misspelled, you will not get a hit; </a:t>
            </a:r>
          </a:p>
          <a:p>
            <a:pPr marL="571500" lvl="1" indent="-171450"/>
            <a:r>
              <a:rPr lang="en-US" sz="2000" dirty="0"/>
              <a:t>If the plural form of the word is used as a search term when the singular form has been used to tag an FAQ, you will not get a hit; </a:t>
            </a:r>
          </a:p>
          <a:p>
            <a:pPr marL="571500" lvl="1" indent="-171450"/>
            <a:r>
              <a:rPr lang="en-US" sz="2000" dirty="0"/>
              <a:t>If none of the FAQs have been tagged with the search term used, you will not get a hit. </a:t>
            </a:r>
          </a:p>
        </p:txBody>
      </p:sp>
    </p:spTree>
    <p:extLst>
      <p:ext uri="{BB962C8B-B14F-4D97-AF65-F5344CB8AC3E}">
        <p14:creationId xmlns:p14="http://schemas.microsoft.com/office/powerpoint/2010/main" val="201449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7AF9-360F-4199-8052-379B856E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 Associated with an FAQ: 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2AAE1-DFF8-4A11-A327-20311C42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561D2-A310-4F07-9420-4B48012DA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43" y="1758353"/>
            <a:ext cx="8902913" cy="45451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7443FCE-6346-47F6-94E9-3BC8F86E69DD}"/>
              </a:ext>
            </a:extLst>
          </p:cNvPr>
          <p:cNvSpPr/>
          <p:nvPr/>
        </p:nvSpPr>
        <p:spPr>
          <a:xfrm>
            <a:off x="0" y="5613903"/>
            <a:ext cx="9001045" cy="882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7AF9-360F-4199-8052-379B856E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 Associated with an FAQ:  Example 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450F87-9521-42C2-BCCF-B4A223618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975" y="1828800"/>
            <a:ext cx="8863361" cy="41245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7443FCE-6346-47F6-94E9-3BC8F86E69DD}"/>
              </a:ext>
            </a:extLst>
          </p:cNvPr>
          <p:cNvSpPr/>
          <p:nvPr/>
        </p:nvSpPr>
        <p:spPr>
          <a:xfrm>
            <a:off x="-156270" y="4843346"/>
            <a:ext cx="9188606" cy="1373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3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47F2-C9C3-408A-B0E2-36A14590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in Searchable FAQ Database with &gt;=10 entries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8A6525-A9A1-481C-BD8E-094208870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11345"/>
              </p:ext>
            </p:extLst>
          </p:nvPr>
        </p:nvGraphicFramePr>
        <p:xfrm>
          <a:off x="2362200" y="1828803"/>
          <a:ext cx="4419600" cy="4754559"/>
        </p:xfrm>
        <a:graphic>
          <a:graphicData uri="http://schemas.openxmlformats.org/drawingml/2006/table">
            <a:tbl>
              <a:tblPr firstRow="1" firstCol="1" bandRow="1"/>
              <a:tblGrid>
                <a:gridCol w="4419600">
                  <a:extLst>
                    <a:ext uri="{9D8B030D-6E8A-4147-A177-3AD203B41FA5}">
                      <a16:colId xmlns:a16="http://schemas.microsoft.com/office/drawing/2014/main" val="1963092639"/>
                    </a:ext>
                  </a:extLst>
                </a:gridCol>
              </a:tblGrid>
              <a:tr h="373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Animal Research (n=22)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208635"/>
                  </a:ext>
                </a:extLst>
              </a:tr>
              <a:tr h="373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Biosafety (n=27)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145808"/>
                  </a:ext>
                </a:extLst>
              </a:tr>
              <a:tr h="373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COVID-19 (n=92)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806425"/>
                  </a:ext>
                </a:extLst>
              </a:tr>
              <a:tr h="373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E-mail/Text Messages (n=23)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81032"/>
                  </a:ext>
                </a:extLst>
              </a:tr>
              <a:tr h="555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Information Security Platforms (n=10)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730861"/>
                  </a:ext>
                </a:extLst>
              </a:tr>
              <a:tr h="373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Informed Consent (n=13)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259055"/>
                  </a:ext>
                </a:extLst>
              </a:tr>
              <a:tr h="373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IRB Membership (n=10)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22818"/>
                  </a:ext>
                </a:extLst>
              </a:tr>
              <a:tr h="373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R&amp;D Committee (n=23)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7449"/>
                  </a:ext>
                </a:extLst>
              </a:tr>
              <a:tr h="373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Transition to 2018-Rule (n=23)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00929"/>
                  </a:ext>
                </a:extLst>
              </a:tr>
              <a:tr h="373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VAIIRS (n=16)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243480"/>
                  </a:ext>
                </a:extLst>
              </a:tr>
              <a:tr h="838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Vulnerable Populations: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(Pregnant Women and Children) (n=16)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6819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5D605D-34B2-49B0-A09A-54B67EC9CF62}"/>
              </a:ext>
            </a:extLst>
          </p:cNvPr>
          <p:cNvSpPr txBox="1"/>
          <p:nvPr/>
        </p:nvSpPr>
        <p:spPr>
          <a:xfrm>
            <a:off x="7239000" y="366590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handout for complete list of topics included in the database.</a:t>
            </a:r>
          </a:p>
        </p:txBody>
      </p:sp>
    </p:spTree>
    <p:extLst>
      <p:ext uri="{BB962C8B-B14F-4D97-AF65-F5344CB8AC3E}">
        <p14:creationId xmlns:p14="http://schemas.microsoft.com/office/powerpoint/2010/main" val="25202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47F2-C9C3-408A-B0E2-36A14590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in Searchable FAQ Database with =&lt;5 entries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11465F-BAD0-4AFE-AD4E-70EF3F89F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578577"/>
              </p:ext>
            </p:extLst>
          </p:nvPr>
        </p:nvGraphicFramePr>
        <p:xfrm>
          <a:off x="2387600" y="2514600"/>
          <a:ext cx="4368800" cy="2784474"/>
        </p:xfrm>
        <a:graphic>
          <a:graphicData uri="http://schemas.openxmlformats.org/drawingml/2006/table">
            <a:tbl>
              <a:tblPr firstRow="1" firstCol="1" bandRow="1"/>
              <a:tblGrid>
                <a:gridCol w="4368800">
                  <a:extLst>
                    <a:ext uri="{9D8B030D-6E8A-4147-A177-3AD203B41FA5}">
                      <a16:colId xmlns:a16="http://schemas.microsoft.com/office/drawing/2014/main" val="354843717"/>
                    </a:ext>
                  </a:extLst>
                </a:gridCol>
              </a:tblGrid>
              <a:tr h="369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Amendments (n=4)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3210"/>
                  </a:ext>
                </a:extLst>
              </a:tr>
              <a:tr h="5403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Certificates of Confidentiality (2)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893240"/>
                  </a:ext>
                </a:extLst>
              </a:tr>
              <a:tr h="369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Conflicts of Interest (3)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320144"/>
                  </a:ext>
                </a:extLst>
              </a:tr>
              <a:tr h="369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Continuing Reviews (5)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64398"/>
                  </a:ext>
                </a:extLst>
              </a:tr>
              <a:tr h="369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Non-Veterans (2)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249761"/>
                  </a:ext>
                </a:extLst>
              </a:tr>
              <a:tr h="369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Recruitment (2)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657124"/>
                  </a:ext>
                </a:extLst>
              </a:tr>
              <a:tr h="369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 CIRB (3)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8279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99734D-1E1F-41FD-9EA1-AD46C783C0A1}"/>
              </a:ext>
            </a:extLst>
          </p:cNvPr>
          <p:cNvSpPr txBox="1"/>
          <p:nvPr/>
        </p:nvSpPr>
        <p:spPr>
          <a:xfrm>
            <a:off x="457200" y="606373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handout for complete list of topics included in the database.</a:t>
            </a:r>
          </a:p>
        </p:txBody>
      </p:sp>
    </p:spTree>
    <p:extLst>
      <p:ext uri="{BB962C8B-B14F-4D97-AF65-F5344CB8AC3E}">
        <p14:creationId xmlns:p14="http://schemas.microsoft.com/office/powerpoint/2010/main" val="3826707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0853-3CB8-45F1-BDD3-2271AC88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not Currently Covered in Searchable FAQ Database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6C8634-B300-44BF-8FC1-BA2AA2578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711834"/>
              </p:ext>
            </p:extLst>
          </p:nvPr>
        </p:nvGraphicFramePr>
        <p:xfrm>
          <a:off x="2355850" y="1809360"/>
          <a:ext cx="4432300" cy="5048640"/>
        </p:xfrm>
        <a:graphic>
          <a:graphicData uri="http://schemas.openxmlformats.org/drawingml/2006/table">
            <a:tbl>
              <a:tblPr firstRow="1" firstCol="1" bandRow="1"/>
              <a:tblGrid>
                <a:gridCol w="4432300">
                  <a:extLst>
                    <a:ext uri="{9D8B030D-6E8A-4147-A177-3AD203B41FA5}">
                      <a16:colId xmlns:a16="http://schemas.microsoft.com/office/drawing/2014/main" val="522351601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Biosafety (non-COVID)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434602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 Reports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89115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Collaborative Research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4390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Cooperative Research/Single IRB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436272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9394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Devices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13662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Expanded Access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68289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FDA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058462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Expedited Review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902895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IRB Review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39672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Merit Awards/Grants (non-Covid related)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468802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Repositories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879382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Publications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2716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Record Control Schedule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34258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Student/Trainee Research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922955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Study Closures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97154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Training (HSP Training Requirements)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477065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Vulnerable Populations - Prisoners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91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09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8427-6AC7-4C8D-8D54-9B613988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E475-32FB-4C5C-A4B9-F63BEE0AD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functionality of ORPP&amp;E’s new platform for national webinars, WebEx Events.</a:t>
            </a:r>
          </a:p>
          <a:p>
            <a:r>
              <a:rPr lang="en-US" dirty="0"/>
              <a:t>Highlight ORPP&amp;E’s key education and training initiatives in 2020.</a:t>
            </a:r>
          </a:p>
          <a:p>
            <a:r>
              <a:rPr lang="en-US" dirty="0"/>
              <a:t>Review ORD’s searchable FAQ database by discussing:</a:t>
            </a:r>
          </a:p>
          <a:p>
            <a:pPr lvl="1"/>
            <a:r>
              <a:rPr lang="en-US" dirty="0"/>
              <a:t>How it was developed</a:t>
            </a:r>
          </a:p>
          <a:p>
            <a:pPr lvl="1"/>
            <a:r>
              <a:rPr lang="en-US" dirty="0"/>
              <a:t>What it contains</a:t>
            </a:r>
          </a:p>
          <a:p>
            <a:pPr lvl="1"/>
            <a:r>
              <a:rPr lang="en-US" dirty="0"/>
              <a:t>How the search methodology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E0056-A88D-4922-BD81-E859D2CB1751}"/>
              </a:ext>
            </a:extLst>
          </p:cNvPr>
          <p:cNvSpPr txBox="1"/>
          <p:nvPr/>
        </p:nvSpPr>
        <p:spPr>
          <a:xfrm>
            <a:off x="6120985" y="460725"/>
            <a:ext cx="2622965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Dial in (Main)</a:t>
            </a:r>
            <a:r>
              <a:rPr lang="en-US" sz="1200" dirty="0">
                <a:solidFill>
                  <a:schemeClr val="tx1"/>
                </a:solidFill>
              </a:rPr>
              <a:t>: (404) 397-1596</a:t>
            </a:r>
          </a:p>
          <a:p>
            <a:r>
              <a:rPr lang="en-US" sz="1200" dirty="0"/>
              <a:t>Attendee Access Code: 199-846-7461</a:t>
            </a:r>
          </a:p>
          <a:p>
            <a:r>
              <a:rPr lang="en-US" sz="1200" dirty="0"/>
              <a:t>Slides available on SharePoint:  </a:t>
            </a:r>
          </a:p>
          <a:p>
            <a:r>
              <a:rPr lang="en-US" sz="1200" dirty="0"/>
              <a:t>See link in Chat box</a:t>
            </a:r>
          </a:p>
        </p:txBody>
      </p:sp>
    </p:spTree>
    <p:extLst>
      <p:ext uri="{BB962C8B-B14F-4D97-AF65-F5344CB8AC3E}">
        <p14:creationId xmlns:p14="http://schemas.microsoft.com/office/powerpoint/2010/main" val="122174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F111-4F66-4242-9CCB-EF378C46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Searchable FAQs:  Example Searches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65EDD8F-38DD-422F-9010-13CC1CC22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810906"/>
              </p:ext>
            </p:extLst>
          </p:nvPr>
        </p:nvGraphicFramePr>
        <p:xfrm>
          <a:off x="342900" y="2057400"/>
          <a:ext cx="8458200" cy="4560614"/>
        </p:xfrm>
        <a:graphic>
          <a:graphicData uri="http://schemas.openxmlformats.org/drawingml/2006/table">
            <a:tbl>
              <a:tblPr/>
              <a:tblGrid>
                <a:gridCol w="1853727">
                  <a:extLst>
                    <a:ext uri="{9D8B030D-6E8A-4147-A177-3AD203B41FA5}">
                      <a16:colId xmlns:a16="http://schemas.microsoft.com/office/drawing/2014/main" val="4171694179"/>
                    </a:ext>
                  </a:extLst>
                </a:gridCol>
                <a:gridCol w="2070573">
                  <a:extLst>
                    <a:ext uri="{9D8B030D-6E8A-4147-A177-3AD203B41FA5}">
                      <a16:colId xmlns:a16="http://schemas.microsoft.com/office/drawing/2014/main" val="35382852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58061682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392153284"/>
                    </a:ext>
                  </a:extLst>
                </a:gridCol>
              </a:tblGrid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 Term(s)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Hits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Comments/Notes</a:t>
                      </a:r>
                    </a:p>
                  </a:txBody>
                  <a:tcPr marL="8219" marR="8219" marT="8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006715"/>
                  </a:ext>
                </a:extLst>
              </a:tr>
              <a:tr h="21687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guidance is available on obtaining informed consent remotely?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Informed Consent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FAQs tagged with informed consent (e.g. informed consent form, informed consent document, documentation of informed consent, etc.)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163357"/>
                  </a:ext>
                </a:extLst>
              </a:tr>
              <a:tr h="39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Informed Consent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FAQs 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Docusign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My HealtheVet, Azure RMS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213910"/>
                  </a:ext>
                </a:extLst>
              </a:tr>
              <a:tr h="216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 Consent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FAQs 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Docusign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Consent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086737"/>
                  </a:ext>
                </a:extLst>
              </a:tr>
              <a:tr h="39731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guidance is available on use of combined ICF/HIPAA when the study involves banking?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 informed consent and HIPAA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 phrase is not included as a key word in the database 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23355"/>
                  </a:ext>
                </a:extLst>
              </a:tr>
              <a:tr h="216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 ICF/HIPAA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Only FAQ on combined ICF and HIPAA Authorization forms.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2737"/>
                  </a:ext>
                </a:extLst>
              </a:tr>
              <a:tr h="433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Banking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HIPAA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one additional FAQ on signing HIPAA authorization forms.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290754"/>
                  </a:ext>
                </a:extLst>
              </a:tr>
              <a:tr h="433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HIPAA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Informed Consent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one additional FAQ on scanning ICFs and HIPAA forms.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394097"/>
                  </a:ext>
                </a:extLst>
              </a:tr>
              <a:tr h="21687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email be used to recruit research subjects?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All FAQs tagged with “email”. FAQs would have also been tagged with the key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 “e-mail”.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989000"/>
                  </a:ext>
                </a:extLst>
              </a:tr>
              <a:tr h="785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Recruitment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additional FAQs on recruitment of non-Veterans and advertising non-VA research.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891615"/>
                  </a:ext>
                </a:extLst>
              </a:tr>
              <a:tr h="216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Recruitment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Email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Pulls up FAQs that have been tagged with both “recruitment” and “email”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83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2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E68E4-A638-49E3-AE6E-B6C594B0338A}"/>
              </a:ext>
            </a:extLst>
          </p:cNvPr>
          <p:cNvSpPr txBox="1"/>
          <p:nvPr/>
        </p:nvSpPr>
        <p:spPr>
          <a:xfrm>
            <a:off x="628650" y="5186423"/>
            <a:ext cx="7886700" cy="111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latin typeface="Consolas" panose="020B0609020204030204" pitchFamily="49" charset="0"/>
                <a:ea typeface="+mj-ea"/>
                <a:cs typeface="+mj-cs"/>
              </a:rPr>
              <a:t>Let’s Do Some Searches!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11A699-7043-4AD9-A39A-A1CBF50E0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7423"/>
          <a:stretch/>
        </p:blipFill>
        <p:spPr>
          <a:xfrm>
            <a:off x="20" y="10"/>
            <a:ext cx="9143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0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0BD34-B64D-4E19-83D0-0E8FF86C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56036" y="2209800"/>
            <a:ext cx="4231927" cy="4191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3178162"/>
            <a:ext cx="8236160" cy="13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z="3100" spc="100" dirty="0">
                <a:solidFill>
                  <a:prstClr val="black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3859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E973-2794-4A1F-85F4-119B6632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4FD2964-716F-40B7-88BE-80E764869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584693"/>
              </p:ext>
            </p:extLst>
          </p:nvPr>
        </p:nvGraphicFramePr>
        <p:xfrm>
          <a:off x="457200" y="18288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0988217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961708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39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ORD Policies and Guidance Webpage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3"/>
                        </a:rPr>
                        <a:t>https://www.research.va.gov/resources/policies/default.cfm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35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ORD Searchable FAQs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https://www.research.va.gov/resources/policies/faq-search.cfm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2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ORPP&amp;E Webpage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https://www.research.va.gov/programs/orppe/default.cfm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1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ORPP&amp;E Toolkits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/>
                        </a:rPr>
                        <a:t>https://www.research.va.gov/programs/orppe/education/tools.cfm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55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ORPP&amp;E Webinars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7"/>
                        </a:rPr>
                        <a:t>https://www.research.va.gov/programs/orppe/education/webinars/default.cfm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6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ORPP&amp;E Sample Templates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8"/>
                        </a:rPr>
                        <a:t>https://www.research.va.gov/programs/orppe/policy/draft/default.cfm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45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ORPP&amp;E Single IRB Webpage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9"/>
                        </a:rPr>
                        <a:t>https://www.research.va.gov/programs/orppe/single_irb.cfm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37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ORPP&amp;E VAIIRS Webpage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0"/>
                        </a:rPr>
                        <a:t>https://www.research.va.gov/programs/orppe/vairrs/default.cfm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6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ORPP&amp;E Mailboxes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See slide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8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VHA Publications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1"/>
                        </a:rPr>
                        <a:t>https://www.va.gov/vhapublications/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57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24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5867-FC9F-4612-BBA8-011A626A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F0BE-AC0E-48E2-BBE9-81CBFAE4E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dirty="0"/>
              <a:t>A recording of this session and the associated handouts will be available on ORPP&amp;E’s Education and Training website approximately one-week post-webinar</a:t>
            </a:r>
          </a:p>
          <a:p>
            <a:pPr marL="457200" indent="-457200"/>
            <a:r>
              <a:rPr lang="en-US" sz="2400" dirty="0"/>
              <a:t>An archive of all ORPP&amp;E-hosted webinars can be found here:  </a:t>
            </a:r>
            <a:r>
              <a:rPr lang="en-US" sz="2400" dirty="0">
                <a:hlinkClick r:id="rId2"/>
              </a:rPr>
              <a:t>https://www.research.va.gov/programs/orppe/education/webinars/archives.cfm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765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5771-09E2-4697-9091-DAE0846C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E90C-0A7B-4597-82B8-E0A026BB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Soundia Duche, MA, MS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Director, Education and Training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Office of Research, Protections, Policy, and Education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Office of Research and Development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E-mail:  Soundia.Duche@va.gov</a:t>
            </a:r>
          </a:p>
        </p:txBody>
      </p:sp>
    </p:spTree>
    <p:extLst>
      <p:ext uri="{BB962C8B-B14F-4D97-AF65-F5344CB8AC3E}">
        <p14:creationId xmlns:p14="http://schemas.microsoft.com/office/powerpoint/2010/main" val="12479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E40F-2689-4A64-8B64-72C95AD7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C253-6DEE-45EA-BB68-B9163E94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ORPP&amp;E is responsible for: all policy development and guidance for human research protection in the VA; all training and education in human research protection throughout the VA; and creating and implementing the VA Central IRB.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72DCC-72B8-4033-ABFC-2C2DC68DB3E5}"/>
              </a:ext>
            </a:extLst>
          </p:cNvPr>
          <p:cNvSpPr txBox="1"/>
          <p:nvPr/>
        </p:nvSpPr>
        <p:spPr>
          <a:xfrm>
            <a:off x="6120985" y="460725"/>
            <a:ext cx="2622965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Dial in (Main)</a:t>
            </a:r>
            <a:r>
              <a:rPr lang="en-US" sz="1200" dirty="0">
                <a:solidFill>
                  <a:schemeClr val="tx1"/>
                </a:solidFill>
              </a:rPr>
              <a:t>: (404) 397-1596</a:t>
            </a:r>
          </a:p>
          <a:p>
            <a:r>
              <a:rPr lang="en-US" sz="1200" dirty="0"/>
              <a:t>Attendee Access Code</a:t>
            </a:r>
            <a:r>
              <a:rPr lang="en-US" sz="1200"/>
              <a:t>: 199-846-7461</a:t>
            </a:r>
            <a:endParaRPr lang="en-US" sz="1200" dirty="0"/>
          </a:p>
          <a:p>
            <a:r>
              <a:rPr lang="en-US" sz="1200" dirty="0"/>
              <a:t>Slides available on SharePoint:  </a:t>
            </a:r>
          </a:p>
          <a:p>
            <a:r>
              <a:rPr lang="en-US" sz="1200" dirty="0"/>
              <a:t>See link in Chat box</a:t>
            </a:r>
          </a:p>
        </p:txBody>
      </p:sp>
    </p:spTree>
    <p:extLst>
      <p:ext uri="{BB962C8B-B14F-4D97-AF65-F5344CB8AC3E}">
        <p14:creationId xmlns:p14="http://schemas.microsoft.com/office/powerpoint/2010/main" val="137155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27E5-2F10-4C0A-855C-2C1D595C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325562"/>
          </a:xfrm>
        </p:spPr>
        <p:txBody>
          <a:bodyPr/>
          <a:lstStyle/>
          <a:p>
            <a:r>
              <a:rPr lang="en-US" sz="3200" dirty="0"/>
              <a:t>Education and Training: Key </a:t>
            </a:r>
            <a:r>
              <a:rPr lang="en-US" sz="3000" dirty="0"/>
              <a:t>Initiatives</a:t>
            </a:r>
            <a:r>
              <a:rPr lang="en-US" sz="3200" dirty="0"/>
              <a:t> in 2020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70382-0308-47C1-885F-1C9C76037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400" dirty="0"/>
              <a:t>Created novel ways to disseminate information to the field</a:t>
            </a:r>
          </a:p>
          <a:p>
            <a:pPr marL="514350" indent="-457200"/>
            <a:r>
              <a:rPr lang="en-US" sz="2200" dirty="0"/>
              <a:t>Consolidated all Human Subjects Information on one webpage:  </a:t>
            </a:r>
            <a:r>
              <a:rPr lang="en-US" sz="2200" dirty="0">
                <a:hlinkClick r:id="rId3"/>
              </a:rPr>
              <a:t>ORD Human Research Policy and Guidance Page</a:t>
            </a:r>
            <a:endParaRPr lang="en-US" sz="2200" dirty="0"/>
          </a:p>
          <a:p>
            <a:pPr marL="514350" indent="-457200"/>
            <a:r>
              <a:rPr lang="en-US" sz="2200" dirty="0"/>
              <a:t>Created three </a:t>
            </a:r>
            <a:r>
              <a:rPr lang="en-US" sz="2200" dirty="0">
                <a:hlinkClick r:id="rId4"/>
              </a:rPr>
              <a:t>toolkits</a:t>
            </a:r>
            <a:r>
              <a:rPr lang="en-US" sz="2200" dirty="0"/>
              <a:t> that compile all information pertaining to a topic in one place </a:t>
            </a:r>
          </a:p>
          <a:p>
            <a:pPr marL="914400" lvl="1" indent="-457200"/>
            <a:r>
              <a:rPr lang="en-US" sz="2000" dirty="0"/>
              <a:t>Exempt Research</a:t>
            </a:r>
          </a:p>
          <a:p>
            <a:pPr marL="914400" lvl="1" indent="-457200"/>
            <a:r>
              <a:rPr lang="en-US" sz="2000" dirty="0"/>
              <a:t>R&amp;D Committee Review</a:t>
            </a:r>
          </a:p>
          <a:p>
            <a:pPr marL="914400" lvl="1" indent="-457200"/>
            <a:r>
              <a:rPr lang="en-US" sz="2000" dirty="0"/>
              <a:t>Information Security Review</a:t>
            </a:r>
          </a:p>
          <a:p>
            <a:pPr marL="514350" indent="-457200"/>
            <a:r>
              <a:rPr lang="en-US" sz="2200" dirty="0">
                <a:hlinkClick r:id="rId5"/>
              </a:rPr>
              <a:t>Developed Searchable FAQs</a:t>
            </a:r>
            <a:endParaRPr lang="en-US" sz="22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3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6C13-7215-49BE-BB8B-9C359E9A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Poll 1:  Policy and Guidance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865E-08DF-4E02-AC53-90D97CFD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How often do you use ORD’s Human Research Policy and Guidance Webpage?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</a:rPr>
              <a:t>Seldomly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</a:rPr>
              <a:t>Occasionally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</a:rPr>
              <a:t>Frequently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</a:rPr>
              <a:t>This is my first time hearing about ORD’s Human Research Policy and Guidance Webpage.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5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6C13-7215-49BE-BB8B-9C359E9A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Poll 2:  ORPP&amp;E Toolkits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865E-08DF-4E02-AC53-90D97CFD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Have you used any of ORPP&amp;E’s Research Toolkits? (select all that apply)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Not yet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Yes, the Exempt Research Toolkit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Yes, the R&amp;D Committee Toolkit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Yes, the Research Information Security &amp; Cybersecurity Toolkit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This is my first time hearing about Research Toolkits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0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6C13-7215-49BE-BB8B-9C359E9A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3:  </a:t>
            </a:r>
            <a:r>
              <a:rPr lang="en-US" dirty="0"/>
              <a:t>ORD Searchable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865E-08DF-4E02-AC53-90D97CFD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How often do you use ORD’s Searchable FAQs?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Seldomly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Occasionally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Frequently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This is my first time hearing about Searchable FAQs.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have you found most challenging about the searchable FAQs?</a:t>
            </a:r>
          </a:p>
          <a:p>
            <a:pPr marL="914400" lvl="1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r>
              <a:rPr lang="en-US" dirty="0"/>
              <a:t>ORD Human Guidance and Policy Webpage</a:t>
            </a:r>
          </a:p>
          <a:p>
            <a:r>
              <a:rPr lang="en-US" dirty="0"/>
              <a:t>ORPP&amp;E Toolkits</a:t>
            </a:r>
          </a:p>
          <a:p>
            <a:r>
              <a:rPr lang="en-US" dirty="0"/>
              <a:t>ORD’s Searchable FAQs</a:t>
            </a:r>
          </a:p>
        </p:txBody>
      </p:sp>
    </p:spTree>
    <p:extLst>
      <p:ext uri="{BB962C8B-B14F-4D97-AF65-F5344CB8AC3E}">
        <p14:creationId xmlns:p14="http://schemas.microsoft.com/office/powerpoint/2010/main" val="328807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A picture containing table, indoor, food, paper&#10;&#10;Description automatically generated">
            <a:extLst>
              <a:ext uri="{FF2B5EF4-FFF2-40B4-BE49-F238E27FC236}">
                <a16:creationId xmlns:a16="http://schemas.microsoft.com/office/drawing/2014/main" id="{D60A126E-428E-4A9E-B705-7E58DBE1C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6" b="-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8CBFF-B8EF-4F0B-A7D9-40172602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8114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64AF51A-89D4-4CA9-B3EC-70151C00A104}" type="slidenum">
              <a:rPr lang="en-US" sz="10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00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8BD1846-734F-4FA1-983F-0BF1F5689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7" y="1828800"/>
            <a:ext cx="4251117" cy="4251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5C504-D214-4893-BF53-20970AD1B064}"/>
              </a:ext>
            </a:extLst>
          </p:cNvPr>
          <p:cNvSpPr txBox="1"/>
          <p:nvPr/>
        </p:nvSpPr>
        <p:spPr>
          <a:xfrm>
            <a:off x="64937" y="1397671"/>
            <a:ext cx="5592615" cy="3020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Sending Questions to Individual ORPP&amp;E Staff</a:t>
            </a:r>
          </a:p>
        </p:txBody>
      </p:sp>
    </p:spTree>
    <p:extLst>
      <p:ext uri="{BB962C8B-B14F-4D97-AF65-F5344CB8AC3E}">
        <p14:creationId xmlns:p14="http://schemas.microsoft.com/office/powerpoint/2010/main" val="3839007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6E57-1DC9-4A41-921B-ADA0C3D8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Mailboxes Managed by ORPP&amp;E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465D5B-6535-4AB7-8BEA-3AC9CF6A5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127392"/>
              </p:ext>
            </p:extLst>
          </p:nvPr>
        </p:nvGraphicFramePr>
        <p:xfrm>
          <a:off x="228600" y="1752600"/>
          <a:ext cx="8686800" cy="4717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968">
                  <a:extLst>
                    <a:ext uri="{9D8B030D-6E8A-4147-A177-3AD203B41FA5}">
                      <a16:colId xmlns:a16="http://schemas.microsoft.com/office/drawing/2014/main" val="919700911"/>
                    </a:ext>
                  </a:extLst>
                </a:gridCol>
                <a:gridCol w="2739081">
                  <a:extLst>
                    <a:ext uri="{9D8B030D-6E8A-4147-A177-3AD203B41FA5}">
                      <a16:colId xmlns:a16="http://schemas.microsoft.com/office/drawing/2014/main" val="3591775467"/>
                    </a:ext>
                  </a:extLst>
                </a:gridCol>
                <a:gridCol w="4147751">
                  <a:extLst>
                    <a:ext uri="{9D8B030D-6E8A-4147-A177-3AD203B41FA5}">
                      <a16:colId xmlns:a16="http://schemas.microsoft.com/office/drawing/2014/main" val="135375741"/>
                    </a:ext>
                  </a:extLst>
                </a:gridCol>
              </a:tblGrid>
              <a:tr h="342376">
                <a:tc>
                  <a:txBody>
                    <a:bodyPr/>
                    <a:lstStyle/>
                    <a:p>
                      <a:r>
                        <a:rPr lang="en-US" sz="1200" dirty="0"/>
                        <a:t>Name of Mailbox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16091"/>
                  </a:ext>
                </a:extLst>
              </a:tr>
              <a:tr h="125778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Expanded Access Coordinator Mailbox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covidexpandedcoord@va.gov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 box for VA research study coordinators to send issues/questions about expanded access activities under FDA oversight for investigational therapies for COVID-19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440843"/>
                  </a:ext>
                </a:extLst>
              </a:tr>
              <a:tr h="825689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 COVID-19 Regulatory mailbox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ORDCOVIDresearchregulatory@va.gov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Regulatory box for any VA research office or researchers/study team members to send regulatory queries regarding VA COVID-19 human subject research activities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48512"/>
                  </a:ext>
                </a:extLst>
              </a:tr>
              <a:tr h="100917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IRB Reliance and Single IRB Exception Request Mailbox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IRBRelianceandSIRBExceptions@va.gov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Mailbox for VA Facility’s to submit requests for (1) Exceptions from the Single IRB Requirement/Cooperative Research Provision; (2) changes in IRB arrangements (e.g. Commercial or non-Commercial IRB reliance); and (3) questions pertaining to the aforementioned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888526"/>
                  </a:ext>
                </a:extLst>
              </a:tr>
              <a:tr h="342376">
                <a:tc>
                  <a:txBody>
                    <a:bodyPr/>
                    <a:lstStyle/>
                    <a:p>
                      <a:r>
                        <a:rPr lang="en-US" sz="1200" dirty="0"/>
                        <a:t>VAIRRS Mailbox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VAIRRS@VA.gov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mailbox for study teams, administrators, and research office staff to send questions related to the VAIRRS Program.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04496"/>
                  </a:ext>
                </a:extLst>
              </a:tr>
              <a:tr h="642202">
                <a:tc>
                  <a:txBody>
                    <a:bodyPr/>
                    <a:lstStyle/>
                    <a:p>
                      <a:r>
                        <a:rPr lang="en-US" sz="1200" dirty="0"/>
                        <a:t>ORD Regulatory Mailbox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7"/>
                        </a:rPr>
                        <a:t>vhacoordregulatory@va.gov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Regulatory box for any VA research office or researchers/study teams to send regulatory queries regarding ORD policy (primarily pertaining to human subjects research)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43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26248"/>
      </p:ext>
    </p:extLst>
  </p:cSld>
  <p:clrMapOvr>
    <a:masterClrMapping/>
  </p:clrMapOvr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1883</Words>
  <Application>Microsoft Office PowerPoint</Application>
  <PresentationFormat>On-screen Show (4:3)</PresentationFormat>
  <Paragraphs>259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Georgia</vt:lpstr>
      <vt:lpstr>Tahoma</vt:lpstr>
      <vt:lpstr>PPT_VHA_Template</vt:lpstr>
      <vt:lpstr>Office Theme</vt:lpstr>
      <vt:lpstr>            New Year, New Platform:  Let’s Make Sure it Works Focus on ORPP&amp;E Resources for the Field </vt:lpstr>
      <vt:lpstr>Objectives</vt:lpstr>
      <vt:lpstr>Our Mission</vt:lpstr>
      <vt:lpstr>Education and Training: Key Initiatives in 2020 </vt:lpstr>
      <vt:lpstr>Poll 1:  Policy and Guidance Webpage</vt:lpstr>
      <vt:lpstr>Poll 2:  ORPP&amp;E Toolkits </vt:lpstr>
      <vt:lpstr>Poll 3:  ORD Searchable FAQs</vt:lpstr>
      <vt:lpstr>PowerPoint Presentation</vt:lpstr>
      <vt:lpstr>Mailboxes Managed by ORPP&amp;E</vt:lpstr>
      <vt:lpstr>ORD Regulatory Mailbox Database</vt:lpstr>
      <vt:lpstr>ORD Regulatory Mailbox Database v2.0</vt:lpstr>
      <vt:lpstr>PowerPoint Presentation</vt:lpstr>
      <vt:lpstr>Searchable FAQs</vt:lpstr>
      <vt:lpstr>Getting a Hit/Multiple Hits from your Search</vt:lpstr>
      <vt:lpstr>Key Words Associated with an FAQ:  Example 1</vt:lpstr>
      <vt:lpstr>Key Words Associated with an FAQ:  Example 2</vt:lpstr>
      <vt:lpstr>Topics Covered in Searchable FAQ Database with &gt;=10 entries</vt:lpstr>
      <vt:lpstr>Topics Covered in Searchable FAQ Database with =&lt;5 entries</vt:lpstr>
      <vt:lpstr>Topics not Currently Covered in Searchable FAQ Database</vt:lpstr>
      <vt:lpstr>Searchable FAQs:  Example Searches</vt:lpstr>
      <vt:lpstr>PowerPoint Presentation</vt:lpstr>
      <vt:lpstr> </vt:lpstr>
      <vt:lpstr>Resources</vt:lpstr>
      <vt:lpstr>Availability of Recording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ORPP&amp;E Resources for the Field</dc:title>
  <dc:creator>Duche, Soundia</dc:creator>
  <cp:lastModifiedBy>Duche, Soundia</cp:lastModifiedBy>
  <cp:revision>26</cp:revision>
  <cp:lastPrinted>2021-01-13T05:36:27Z</cp:lastPrinted>
  <dcterms:created xsi:type="dcterms:W3CDTF">2021-01-13T05:16:17Z</dcterms:created>
  <dcterms:modified xsi:type="dcterms:W3CDTF">2021-02-01T19:53:14Z</dcterms:modified>
</cp:coreProperties>
</file>